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78" r:id="rId6"/>
    <p:sldId id="283" r:id="rId7"/>
    <p:sldId id="272" r:id="rId8"/>
    <p:sldId id="284" r:id="rId9"/>
    <p:sldId id="258" r:id="rId10"/>
    <p:sldId id="285" r:id="rId11"/>
    <p:sldId id="286" r:id="rId12"/>
    <p:sldId id="287" r:id="rId13"/>
    <p:sldId id="28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5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2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9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6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5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0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0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5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8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DECF38-EC3F-4D80-9BED-A731876DAE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CDA021-A73B-43F7-B5BE-8045E451C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5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7382" y="404664"/>
            <a:ext cx="11137237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51" y="1122363"/>
            <a:ext cx="10887074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44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ДИАГНОСТИКА </a:t>
            </a: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/>
            </a:r>
            <a:b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ГРАММАТИЧЕСКОГО </a:t>
            </a:r>
            <a:r>
              <a:rPr lang="ru-RU" sz="44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СТРОЯ </a:t>
            </a: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РЕЧИ ДЕТЕЙ СТАРШЕГО ДОШКОЛЬНОГО </a:t>
            </a:r>
            <a:b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ru-RU" sz="4400" b="1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ВОЗРАСТА</a:t>
            </a:r>
            <a:endParaRPr lang="ru-RU" sz="4400" b="1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541839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</a:rPr>
              <a:t>Подготовила Попова Ю.А.,</a:t>
            </a:r>
            <a:endParaRPr lang="ru-RU" b="1" dirty="0" smtClean="0">
              <a:solidFill>
                <a:srgbClr val="FF3300"/>
              </a:solidFill>
            </a:endParaRPr>
          </a:p>
          <a:p>
            <a:r>
              <a:rPr lang="ru-RU" b="1" dirty="0" smtClean="0">
                <a:solidFill>
                  <a:srgbClr val="FF3300"/>
                </a:solidFill>
              </a:rPr>
              <a:t>учитель-логопед</a:t>
            </a:r>
            <a:endParaRPr lang="ru-R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9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24"/>
            <a:ext cx="10972800" cy="9890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5. Проверка навыков словообразования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Образование </a:t>
            </a:r>
            <a:r>
              <a:rPr lang="ru-RU" sz="2800" b="1" dirty="0">
                <a:solidFill>
                  <a:srgbClr val="0000FF"/>
                </a:solidFill>
              </a:rPr>
              <a:t>названий детенышей животных.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Инструкция</a:t>
            </a:r>
            <a:r>
              <a:rPr lang="ru-RU" sz="2800" dirty="0">
                <a:solidFill>
                  <a:srgbClr val="0000FF"/>
                </a:solidFill>
              </a:rPr>
              <a:t>: «У кошки – </a:t>
            </a:r>
            <a:r>
              <a:rPr lang="ru-RU" sz="2800" dirty="0" smtClean="0">
                <a:solidFill>
                  <a:srgbClr val="0000FF"/>
                </a:solidFill>
              </a:rPr>
              <a:t>котёнок, </a:t>
            </a:r>
            <a:r>
              <a:rPr lang="ru-RU" sz="2800" dirty="0">
                <a:solidFill>
                  <a:srgbClr val="0000FF"/>
                </a:solidFill>
              </a:rPr>
              <a:t>а у…» козы, собаки, коровы, свиньи, курицы, утки, пингвина, льва.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logopsi.ucoz.com/_fr/1/43424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6" y="2616835"/>
            <a:ext cx="5359399" cy="35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ogopsi.ucoz.com/_fr/1/88527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175" y="2616835"/>
            <a:ext cx="5330825" cy="3509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46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8" y="1285876"/>
            <a:ext cx="10768012" cy="50720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Инструкция</a:t>
            </a:r>
            <a:r>
              <a:rPr lang="ru-RU" sz="2400" dirty="0">
                <a:solidFill>
                  <a:srgbClr val="002060"/>
                </a:solidFill>
              </a:rPr>
              <a:t>: «Вот этот большой предмет – мяч, к нему подходит маленький предмет – мячик. Я буду называть большой предмет, а ты подходящий к нему маленький </a:t>
            </a:r>
            <a:r>
              <a:rPr lang="ru-RU" sz="2400" dirty="0" smtClean="0">
                <a:solidFill>
                  <a:srgbClr val="002060"/>
                </a:solidFill>
              </a:rPr>
              <a:t>предмет».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Picture 8" descr="Картинки по запросу картинка сту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3778" y="3896524"/>
            <a:ext cx="1488163" cy="21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546776"/>
            <a:ext cx="11772900" cy="612689"/>
          </a:xfrm>
        </p:spPr>
        <p:txBody>
          <a:bodyPr/>
          <a:lstStyle/>
          <a:p>
            <a:r>
              <a:rPr lang="ru-RU" sz="2800" b="1" dirty="0">
                <a:solidFill>
                  <a:srgbClr val="0000FF"/>
                </a:solidFill>
              </a:rPr>
              <a:t>Образование существительных в уменьшительно-ласкательной форме.</a:t>
            </a: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8" y="2701481"/>
            <a:ext cx="1514152" cy="15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4" y="3362687"/>
            <a:ext cx="823887" cy="8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7865" y="2428876"/>
            <a:ext cx="2085493" cy="1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115" y="3102784"/>
            <a:ext cx="1263822" cy="10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84" r="19028"/>
          <a:stretch/>
        </p:blipFill>
        <p:spPr bwMode="auto">
          <a:xfrm>
            <a:off x="7780866" y="4556373"/>
            <a:ext cx="989962" cy="15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Картинки по запросу картинка чашк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255" y="4479155"/>
            <a:ext cx="1718742" cy="17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Картинки по запросу картинка чашк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436" y="5075039"/>
            <a:ext cx="1122858" cy="11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amki-photoshop.ru/personaj/clipart-1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953" y="2388809"/>
            <a:ext cx="1083956" cy="18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ramki-photoshop.ru/personaj/clipart-1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6909" y="3032929"/>
            <a:ext cx="705541" cy="11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1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4663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Образование относительных прилагательных.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FF"/>
                </a:solidFill>
              </a:rPr>
              <a:t>Инструкция: «Матрешка сделана из дерева, значит она деревянная. Скажи, какой (какая)…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4513"/>
            <a:ext cx="109728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кораблик </a:t>
            </a:r>
            <a:r>
              <a:rPr lang="ru-RU" sz="2400" dirty="0">
                <a:solidFill>
                  <a:srgbClr val="002060"/>
                </a:solidFill>
              </a:rPr>
              <a:t>из бумаги, лопата из железа, сок из яблок, компот из слив, </a:t>
            </a:r>
            <a:r>
              <a:rPr lang="ru-RU" sz="2400" dirty="0" smtClean="0">
                <a:solidFill>
                  <a:srgbClr val="002060"/>
                </a:solidFill>
              </a:rPr>
              <a:t>сапоги из резины, конфета </a:t>
            </a:r>
            <a:r>
              <a:rPr lang="ru-RU" sz="2400" dirty="0">
                <a:solidFill>
                  <a:srgbClr val="002060"/>
                </a:solidFill>
              </a:rPr>
              <a:t>из шоколада, ваза из стекла</a:t>
            </a:r>
          </a:p>
          <a:p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095" y="4470356"/>
            <a:ext cx="1712912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54" y="2886252"/>
            <a:ext cx="2617787" cy="15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675727" y="2517088"/>
            <a:ext cx="2294209" cy="26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318" y="4288587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71" y="2689153"/>
            <a:ext cx="2644492" cy="1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245" y="2909989"/>
            <a:ext cx="236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8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Образование притяжательных прилагательных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0000FF"/>
                </a:solidFill>
              </a:rPr>
              <a:t>Инструкция: «У кошки хвост кошачий, а у …» Белки, Волка, Зайца,	Лисы, Медведя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18" descr="Картинки по запросу картинка кош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076" y="1543403"/>
            <a:ext cx="3357562" cy="27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65" y="2153565"/>
            <a:ext cx="1832490" cy="20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82" y="1848485"/>
            <a:ext cx="2324916" cy="21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45" y="4036642"/>
            <a:ext cx="317522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картинка заяц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735" r="1963" b="3944"/>
          <a:stretch/>
        </p:blipFill>
        <p:spPr bwMode="auto">
          <a:xfrm flipH="1">
            <a:off x="2971799" y="4372555"/>
            <a:ext cx="3106736" cy="17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6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17526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Проверка навыков употребления предлогов.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Посмотри на картинки и скажи: что где лежит.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image26"/>
          <p:cNvPicPr>
            <a:picLocks noChangeAspect="1" noChangeArrowheads="1"/>
          </p:cNvPicPr>
          <p:nvPr/>
        </p:nvPicPr>
        <p:blipFill rotWithShape="1"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7008" y="1619094"/>
            <a:ext cx="8789991" cy="47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7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9" y="636587"/>
            <a:ext cx="1105852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1. Проверка </a:t>
            </a:r>
            <a:r>
              <a:rPr lang="ru-RU" sz="3100" b="1" dirty="0">
                <a:solidFill>
                  <a:srgbClr val="C00000"/>
                </a:solidFill>
              </a:rPr>
              <a:t>общего уровня языковой </a:t>
            </a:r>
            <a:r>
              <a:rPr lang="ru-RU" sz="3100" b="1" dirty="0" smtClean="0">
                <a:solidFill>
                  <a:srgbClr val="C00000"/>
                </a:solidFill>
              </a:rPr>
              <a:t>компетенции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FF"/>
                </a:solidFill>
              </a:rPr>
              <a:t>Инструкция</a:t>
            </a:r>
            <a:r>
              <a:rPr lang="ru-RU" sz="3100" dirty="0">
                <a:solidFill>
                  <a:srgbClr val="0000FF"/>
                </a:solidFill>
              </a:rPr>
              <a:t>: «Послушай предложение и повтори его в точности как я».</a:t>
            </a:r>
            <a:br>
              <a:rPr lang="ru-RU" sz="3100" dirty="0">
                <a:solidFill>
                  <a:srgbClr val="0000FF"/>
                </a:solidFill>
              </a:rPr>
            </a:br>
            <a:endParaRPr lang="ru-RU" sz="31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2" y="1962150"/>
            <a:ext cx="10639425" cy="422909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Предлагаемый  материал </a:t>
            </a:r>
            <a:endParaRPr lang="ru-RU" dirty="0"/>
          </a:p>
          <a:p>
            <a:r>
              <a:rPr lang="ru-RU" sz="2800" dirty="0">
                <a:solidFill>
                  <a:srgbClr val="002060"/>
                </a:solidFill>
              </a:rPr>
              <a:t>Дети, ложитесь спать!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В саду росло много яблонь.	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Белка перепрыгивала с ветки на ветку.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Кошка лежит на коврике, а котенок выглядывает из-под </a:t>
            </a:r>
            <a:r>
              <a:rPr lang="ru-RU" sz="2800" dirty="0" smtClean="0">
                <a:solidFill>
                  <a:srgbClr val="002060"/>
                </a:solidFill>
              </a:rPr>
              <a:t>шкафа.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Ваня сказал маме, что не пойдет гулять.	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Цветы засохнут, если их не поливать.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Птицы прилетели с юга, потому что наступила весна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2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757238"/>
            <a:ext cx="109728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Инструкция</a:t>
            </a:r>
            <a:r>
              <a:rPr lang="ru-RU" sz="2800" dirty="0">
                <a:solidFill>
                  <a:srgbClr val="0000FF"/>
                </a:solidFill>
              </a:rPr>
              <a:t>: «Я буду читать предложения; если ты заметишь, что я </a:t>
            </a:r>
            <a:r>
              <a:rPr lang="ru-RU" sz="2800" dirty="0" smtClean="0">
                <a:solidFill>
                  <a:srgbClr val="0000FF"/>
                </a:solidFill>
              </a:rPr>
              <a:t>сказала неправильно</a:t>
            </a:r>
            <a:r>
              <a:rPr lang="ru-RU" sz="2800" dirty="0">
                <a:solidFill>
                  <a:srgbClr val="0000FF"/>
                </a:solidFill>
              </a:rPr>
              <a:t>, то поправь меня».</a:t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62" y="2286002"/>
            <a:ext cx="10510837" cy="36433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Я люблю мама.</a:t>
            </a:r>
          </a:p>
          <a:p>
            <a:r>
              <a:rPr lang="ru-RU" dirty="0">
                <a:solidFill>
                  <a:srgbClr val="002060"/>
                </a:solidFill>
              </a:rPr>
              <a:t>Мальчик </a:t>
            </a:r>
            <a:r>
              <a:rPr lang="ru-RU" dirty="0" err="1">
                <a:solidFill>
                  <a:srgbClr val="002060"/>
                </a:solidFill>
              </a:rPr>
              <a:t>рисовает</a:t>
            </a:r>
            <a:r>
              <a:rPr lang="ru-RU" dirty="0">
                <a:solidFill>
                  <a:srgbClr val="002060"/>
                </a:solidFill>
              </a:rPr>
              <a:t> красками.</a:t>
            </a:r>
          </a:p>
          <a:p>
            <a:r>
              <a:rPr lang="ru-RU" dirty="0">
                <a:solidFill>
                  <a:srgbClr val="002060"/>
                </a:solidFill>
              </a:rPr>
              <a:t>Петя ест спелый яблок.</a:t>
            </a:r>
          </a:p>
          <a:p>
            <a:r>
              <a:rPr lang="ru-RU" dirty="0">
                <a:solidFill>
                  <a:srgbClr val="002060"/>
                </a:solidFill>
              </a:rPr>
              <a:t>В море плавают рыбка.	</a:t>
            </a:r>
          </a:p>
          <a:p>
            <a:r>
              <a:rPr lang="ru-RU" dirty="0">
                <a:solidFill>
                  <a:srgbClr val="002060"/>
                </a:solidFill>
              </a:rPr>
              <a:t>Малыши построили много домов из песков.</a:t>
            </a:r>
          </a:p>
          <a:p>
            <a:r>
              <a:rPr lang="ru-RU" dirty="0">
                <a:solidFill>
                  <a:srgbClr val="002060"/>
                </a:solidFill>
              </a:rPr>
              <a:t>У кошки родились </a:t>
            </a:r>
            <a:r>
              <a:rPr lang="ru-RU" dirty="0" err="1">
                <a:solidFill>
                  <a:srgbClr val="002060"/>
                </a:solidFill>
              </a:rPr>
              <a:t>котенки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312"/>
            <a:ext cx="10972800" cy="13001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2. Проверка </a:t>
            </a:r>
            <a:r>
              <a:rPr lang="ru-RU" sz="2800" b="1" dirty="0">
                <a:solidFill>
                  <a:srgbClr val="C00000"/>
                </a:solidFill>
              </a:rPr>
              <a:t>умения конструировать </a:t>
            </a:r>
            <a:r>
              <a:rPr lang="ru-RU" sz="2800" b="1" dirty="0" smtClean="0">
                <a:solidFill>
                  <a:srgbClr val="C00000"/>
                </a:solidFill>
              </a:rPr>
              <a:t>предложения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328738"/>
            <a:ext cx="10587038" cy="46577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Инструкция</a:t>
            </a:r>
            <a:r>
              <a:rPr lang="ru-RU" sz="2800" dirty="0">
                <a:solidFill>
                  <a:srgbClr val="0000FF"/>
                </a:solidFill>
              </a:rPr>
              <a:t>: «Послушай слова: мама, любить, дочка. Из этих слов можно составить «складное» предложение: Мама любит дочку. А теперь я скажу другие слова, а ты составь из них  правильное, складное предложение</a:t>
            </a:r>
            <a:r>
              <a:rPr lang="ru-RU" sz="2800" dirty="0" smtClean="0">
                <a:solidFill>
                  <a:srgbClr val="0000FF"/>
                </a:solidFill>
              </a:rPr>
              <a:t>».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00FF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Мальчик, открывать, дверь;		</a:t>
            </a:r>
            <a:r>
              <a:rPr lang="ru-RU" sz="2400" b="1" i="1" dirty="0" smtClean="0">
                <a:solidFill>
                  <a:srgbClr val="002060"/>
                </a:solidFill>
              </a:rPr>
              <a:t>Мальчик </a:t>
            </a:r>
            <a:r>
              <a:rPr lang="ru-RU" sz="2400" b="1" i="1" dirty="0">
                <a:solidFill>
                  <a:srgbClr val="002060"/>
                </a:solidFill>
              </a:rPr>
              <a:t>открывает дверь.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Мама, сливы, купить, дочка;		</a:t>
            </a:r>
            <a:r>
              <a:rPr lang="ru-RU" sz="2400" b="1" i="1" dirty="0" smtClean="0">
                <a:solidFill>
                  <a:srgbClr val="002060"/>
                </a:solidFill>
              </a:rPr>
              <a:t>Мама </a:t>
            </a:r>
            <a:r>
              <a:rPr lang="ru-RU" sz="2400" b="1" i="1" dirty="0">
                <a:solidFill>
                  <a:srgbClr val="002060"/>
                </a:solidFill>
              </a:rPr>
              <a:t>купила сливы дочке.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Витя, косить, трава, кролики, для.	</a:t>
            </a:r>
            <a:r>
              <a:rPr lang="ru-RU" sz="2400" b="1" i="1" dirty="0" smtClean="0">
                <a:solidFill>
                  <a:srgbClr val="002060"/>
                </a:solidFill>
              </a:rPr>
              <a:t>Витя </a:t>
            </a:r>
            <a:r>
              <a:rPr lang="ru-RU" sz="2400" b="1" i="1" dirty="0">
                <a:solidFill>
                  <a:srgbClr val="002060"/>
                </a:solidFill>
              </a:rPr>
              <a:t>косит траву для </a:t>
            </a:r>
            <a:r>
              <a:rPr lang="ru-RU" sz="2400" b="1" i="1" dirty="0" smtClean="0">
                <a:solidFill>
                  <a:srgbClr val="002060"/>
                </a:solidFill>
              </a:rPr>
              <a:t>кроликов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Сидеть, синичка, на, ветка.</a:t>
            </a:r>
            <a:r>
              <a:rPr lang="ru-RU" sz="2400" b="1" dirty="0">
                <a:solidFill>
                  <a:srgbClr val="002060"/>
                </a:solidFill>
              </a:rPr>
              <a:t>		</a:t>
            </a:r>
            <a:r>
              <a:rPr lang="ru-RU" sz="2400" b="1" i="1" dirty="0" smtClean="0">
                <a:solidFill>
                  <a:srgbClr val="002060"/>
                </a:solidFill>
              </a:rPr>
              <a:t>Синичка </a:t>
            </a:r>
            <a:r>
              <a:rPr lang="ru-RU" sz="2400" b="1" i="1" dirty="0">
                <a:solidFill>
                  <a:srgbClr val="002060"/>
                </a:solidFill>
              </a:rPr>
              <a:t>сидит на ветке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3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7934"/>
            <a:ext cx="10515600" cy="6107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Составь предложение по картинкам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Картинки по запросу картинка девочка читает книг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679" y="1400175"/>
            <a:ext cx="2454851" cy="3857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девочка моет р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909" y="1399191"/>
            <a:ext cx="3762375" cy="3857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683" y="1392539"/>
            <a:ext cx="2847975" cy="38481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3802" y="5936456"/>
            <a:ext cx="2557462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2602" y="5927344"/>
            <a:ext cx="2557462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8202" y="5936456"/>
            <a:ext cx="2557462" cy="24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337002" y="6031421"/>
            <a:ext cx="128588" cy="121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03802" y="5536406"/>
            <a:ext cx="0" cy="6429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6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</a:rPr>
              <a:t>. Проверка </a:t>
            </a:r>
            <a:r>
              <a:rPr lang="ru-RU" sz="2800" b="1" dirty="0">
                <a:solidFill>
                  <a:srgbClr val="C00000"/>
                </a:solidFill>
              </a:rPr>
              <a:t>правильного употребления существительных множественного числа в именительном и родительном падежах.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85889"/>
            <a:ext cx="10972800" cy="500745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FF"/>
                </a:solidFill>
              </a:rPr>
              <a:t>  Инструкция</a:t>
            </a:r>
            <a:r>
              <a:rPr lang="ru-RU" sz="2800" dirty="0">
                <a:solidFill>
                  <a:srgbClr val="0000FF"/>
                </a:solidFill>
              </a:rPr>
              <a:t>: «Один – мяч, а если много, то скажем, что это – мячи».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Картинки по запросу картинка стул и стуль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470" y="2175236"/>
            <a:ext cx="1383559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стул и стуль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2" y="2175236"/>
            <a:ext cx="3014662" cy="19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карандаш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3412" y="4243748"/>
            <a:ext cx="350838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карандаш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147" y="4243748"/>
            <a:ext cx="2498725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картинка ведро-вёдр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249" y="4883150"/>
            <a:ext cx="1657352" cy="1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картинка ведро-вёдр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5889" y="4425952"/>
            <a:ext cx="246715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ramki-photoshop.ru/personaj/clipart-1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14" y="2374577"/>
            <a:ext cx="1083956" cy="18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картинка куклы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606" y="2363191"/>
            <a:ext cx="2841438" cy="17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4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526282"/>
            <a:ext cx="10515600" cy="86779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Игра «Чего не стало?»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Картинки по запросу картинка стул и стуль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5" y="1360321"/>
            <a:ext cx="4245609" cy="23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картинка ведро-вёдр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6861" y="3492448"/>
            <a:ext cx="3834290" cy="2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картинка нарисованный дом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9306" y="4161299"/>
            <a:ext cx="4364931" cy="19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карандаш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109" y="1304255"/>
            <a:ext cx="3482128" cy="27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6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8426"/>
            <a:ext cx="10972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4. Проверка </a:t>
            </a:r>
            <a:r>
              <a:rPr lang="ru-RU" sz="2800" b="1" dirty="0">
                <a:solidFill>
                  <a:srgbClr val="C00000"/>
                </a:solidFill>
              </a:rPr>
              <a:t>умения согласовывать прилагательные с существительными в роде, числе, падеже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4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050" y="3441423"/>
            <a:ext cx="1402713" cy="14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Картинки по запросу картинка к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341" y="1549391"/>
            <a:ext cx="2012642" cy="16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www.artsides.ru/big/item_248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6050" y="5051202"/>
            <a:ext cx="1235596" cy="13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4665260"/>
            <a:ext cx="1810566" cy="17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Картинки по запросу картинка помидор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37" y="3327400"/>
            <a:ext cx="1452141" cy="14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25552" r="17870"/>
          <a:stretch/>
        </p:blipFill>
        <p:spPr bwMode="auto">
          <a:xfrm>
            <a:off x="9712923" y="1831548"/>
            <a:ext cx="1148155" cy="13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187" y="2190412"/>
            <a:ext cx="5877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Белая, пушистая – это кошка или котёнок?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562" y="3690049"/>
            <a:ext cx="610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Красное, спелое – это яблоко или помидор?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040" y="5286458"/>
            <a:ext cx="56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Серый, голодный – это волк или мышка?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4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18047 -0.383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76" y="549756"/>
            <a:ext cx="10515600" cy="10207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Согласование существительных с числительными «Посчитай»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Один лимон, два лимона, … пять лимонов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Картинки по запросу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1334" y="1651432"/>
            <a:ext cx="1534174" cy="113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9063" y="1662058"/>
            <a:ext cx="1638948" cy="12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5550" y="1687530"/>
            <a:ext cx="1589179" cy="11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6639" y="1726183"/>
            <a:ext cx="1526801" cy="11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0823" y="1651432"/>
            <a:ext cx="1627994" cy="12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932" y="2990690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051" y="4503697"/>
            <a:ext cx="1174445" cy="17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102" y="4486923"/>
            <a:ext cx="1174445" cy="17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121" y="4381636"/>
            <a:ext cx="1268033" cy="19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247" y="4328316"/>
            <a:ext cx="1291366" cy="19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177" y="4416732"/>
            <a:ext cx="1221239" cy="18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159" y="3008210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0823" y="2953382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247" y="3032945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972" y="2964279"/>
            <a:ext cx="1248333" cy="12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4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299</TotalTime>
  <Words>315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Тема9</vt:lpstr>
      <vt:lpstr>ДИАГНОСТИКА  ГРАММАТИЧЕСКОГО СТРОЯ РЕЧИ ДЕТЕЙ СТАРШЕГО ДОШКОЛЬНОГО  ВОЗРАСТА</vt:lpstr>
      <vt:lpstr>1. Проверка общего уровня языковой компетенции Инструкция: «Послушай предложение и повтори его в точности как я». </vt:lpstr>
      <vt:lpstr>Инструкция: «Я буду читать предложения; если ты заметишь, что я сказала неправильно, то поправь меня». </vt:lpstr>
      <vt:lpstr> 2. Проверка умения конструировать предложения  </vt:lpstr>
      <vt:lpstr>Составь предложение по картинкам</vt:lpstr>
      <vt:lpstr>3. Проверка правильного употребления существительных множественного числа в именительном и родительном падежах. </vt:lpstr>
      <vt:lpstr>Игра «Чего не стало?»</vt:lpstr>
      <vt:lpstr>4. Проверка умения согласовывать прилагательные с существительными в роде, числе, падеже </vt:lpstr>
      <vt:lpstr>Согласование существительных с числительными «Посчитай» Один лимон, два лимона, … пять лимонов</vt:lpstr>
      <vt:lpstr>5. Проверка навыков словообразования Образование названий детенышей животных.</vt:lpstr>
      <vt:lpstr>Образование существительных в уменьшительно-ласкательной форме. </vt:lpstr>
      <vt:lpstr>Образование относительных прилагательных. Инструкция: «Матрешка сделана из дерева, значит она деревянная. Скажи, какой (какая)… </vt:lpstr>
      <vt:lpstr>Образование притяжательных прилагательных Инструкция: «У кошки хвост кошачий, а у …» Белки, Волка, Зайца, Лисы, Медведя </vt:lpstr>
      <vt:lpstr>Проверка навыков употребления предлогов. Посмотри на картинки и скажи: что где лежит.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i3</cp:lastModifiedBy>
  <cp:revision>38</cp:revision>
  <dcterms:created xsi:type="dcterms:W3CDTF">2017-02-04T15:51:57Z</dcterms:created>
  <dcterms:modified xsi:type="dcterms:W3CDTF">2022-01-23T12:55:31Z</dcterms:modified>
</cp:coreProperties>
</file>